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8" r:id="rId2"/>
    <p:sldId id="289" r:id="rId3"/>
    <p:sldId id="290" r:id="rId4"/>
    <p:sldId id="291" r:id="rId5"/>
    <p:sldId id="301" r:id="rId6"/>
    <p:sldId id="293" r:id="rId7"/>
    <p:sldId id="294" r:id="rId8"/>
    <p:sldId id="296" r:id="rId9"/>
    <p:sldId id="297" r:id="rId10"/>
    <p:sldId id="298" r:id="rId11"/>
    <p:sldId id="300" r:id="rId12"/>
    <p:sldId id="299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A2240"/>
    <a:srgbClr val="CFDFF1"/>
    <a:srgbClr val="AEC6E6"/>
    <a:srgbClr val="1951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E2381D4-124D-4F34-A32B-4CE01C01770F}" v="263" dt="2026-01-14T11:20:39.2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1042" y="28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becca Chamberlain" userId="94c919bbdf620d93" providerId="LiveId" clId="{FC64946F-D0F3-4238-AD63-41EC021E3DCE}"/>
    <pc:docChg chg="undo custSel addSld delSld modSld">
      <pc:chgData name="Rebecca Chamberlain" userId="94c919bbdf620d93" providerId="LiveId" clId="{FC64946F-D0F3-4238-AD63-41EC021E3DCE}" dt="2026-01-14T11:20:39.286" v="575"/>
      <pc:docMkLst>
        <pc:docMk/>
      </pc:docMkLst>
      <pc:sldChg chg="delSp modSp mod delAnim">
        <pc:chgData name="Rebecca Chamberlain" userId="94c919bbdf620d93" providerId="LiveId" clId="{FC64946F-D0F3-4238-AD63-41EC021E3DCE}" dt="2026-01-07T13:10:16.467" v="254" actId="1076"/>
        <pc:sldMkLst>
          <pc:docMk/>
          <pc:sldMk cId="2639569032" sldId="289"/>
        </pc:sldMkLst>
        <pc:spChg chg="mod">
          <ac:chgData name="Rebecca Chamberlain" userId="94c919bbdf620d93" providerId="LiveId" clId="{FC64946F-D0F3-4238-AD63-41EC021E3DCE}" dt="2026-01-07T13:10:16.467" v="254" actId="1076"/>
          <ac:spMkLst>
            <pc:docMk/>
            <pc:sldMk cId="2639569032" sldId="289"/>
            <ac:spMk id="6" creationId="{75DDF8ED-427D-030C-6B70-28F3F514C1C1}"/>
          </ac:spMkLst>
        </pc:spChg>
      </pc:sldChg>
      <pc:sldChg chg="modSp mod modAnim">
        <pc:chgData name="Rebecca Chamberlain" userId="94c919bbdf620d93" providerId="LiveId" clId="{FC64946F-D0F3-4238-AD63-41EC021E3DCE}" dt="2026-01-14T11:20:39.286" v="575"/>
        <pc:sldMkLst>
          <pc:docMk/>
          <pc:sldMk cId="1918589586" sldId="290"/>
        </pc:sldMkLst>
        <pc:spChg chg="mod">
          <ac:chgData name="Rebecca Chamberlain" userId="94c919bbdf620d93" providerId="LiveId" clId="{FC64946F-D0F3-4238-AD63-41EC021E3DCE}" dt="2026-01-07T13:12:07.397" v="379" actId="1076"/>
          <ac:spMkLst>
            <pc:docMk/>
            <pc:sldMk cId="1918589586" sldId="290"/>
            <ac:spMk id="11" creationId="{E2278553-7275-C14C-5C63-138BF269A739}"/>
          </ac:spMkLst>
        </pc:spChg>
        <pc:spChg chg="mod">
          <ac:chgData name="Rebecca Chamberlain" userId="94c919bbdf620d93" providerId="LiveId" clId="{FC64946F-D0F3-4238-AD63-41EC021E3DCE}" dt="2026-01-07T13:11:58.795" v="378" actId="6549"/>
          <ac:spMkLst>
            <pc:docMk/>
            <pc:sldMk cId="1918589586" sldId="290"/>
            <ac:spMk id="13" creationId="{C345C2E8-A7A3-947F-A080-4F51D4F11F86}"/>
          </ac:spMkLst>
        </pc:spChg>
        <pc:spChg chg="mod">
          <ac:chgData name="Rebecca Chamberlain" userId="94c919bbdf620d93" providerId="LiveId" clId="{FC64946F-D0F3-4238-AD63-41EC021E3DCE}" dt="2026-01-07T13:10:32.732" v="278" actId="14100"/>
          <ac:spMkLst>
            <pc:docMk/>
            <pc:sldMk cId="1918589586" sldId="290"/>
            <ac:spMk id="69" creationId="{B9CAF78B-85FB-2601-0FCF-A46C8809922F}"/>
          </ac:spMkLst>
        </pc:spChg>
        <pc:spChg chg="mod">
          <ac:chgData name="Rebecca Chamberlain" userId="94c919bbdf620d93" providerId="LiveId" clId="{FC64946F-D0F3-4238-AD63-41EC021E3DCE}" dt="2026-01-07T13:12:38.973" v="409" actId="20577"/>
          <ac:spMkLst>
            <pc:docMk/>
            <pc:sldMk cId="1918589586" sldId="290"/>
            <ac:spMk id="71" creationId="{F1F1358C-167D-C6CB-B565-30460E8E3D8A}"/>
          </ac:spMkLst>
        </pc:spChg>
        <pc:picChg chg="mod">
          <ac:chgData name="Rebecca Chamberlain" userId="94c919bbdf620d93" providerId="LiveId" clId="{FC64946F-D0F3-4238-AD63-41EC021E3DCE}" dt="2026-01-07T13:12:13.484" v="381" actId="1076"/>
          <ac:picMkLst>
            <pc:docMk/>
            <pc:sldMk cId="1918589586" sldId="290"/>
            <ac:picMk id="9" creationId="{451DCCB6-5DBD-14C9-C247-BFB0355EB522}"/>
          </ac:picMkLst>
        </pc:picChg>
      </pc:sldChg>
      <pc:sldChg chg="modSp mod modAnim">
        <pc:chgData name="Rebecca Chamberlain" userId="94c919bbdf620d93" providerId="LiveId" clId="{FC64946F-D0F3-4238-AD63-41EC021E3DCE}" dt="2026-01-07T13:18:05.261" v="485" actId="14100"/>
        <pc:sldMkLst>
          <pc:docMk/>
          <pc:sldMk cId="3229189670" sldId="291"/>
        </pc:sldMkLst>
        <pc:spChg chg="mod">
          <ac:chgData name="Rebecca Chamberlain" userId="94c919bbdf620d93" providerId="LiveId" clId="{FC64946F-D0F3-4238-AD63-41EC021E3DCE}" dt="2026-01-07T13:17:56.655" v="467" actId="20577"/>
          <ac:spMkLst>
            <pc:docMk/>
            <pc:sldMk cId="3229189670" sldId="291"/>
            <ac:spMk id="2" creationId="{53D8C449-6B46-E996-4E58-2652042CD25B}"/>
          </ac:spMkLst>
        </pc:spChg>
        <pc:spChg chg="mod">
          <ac:chgData name="Rebecca Chamberlain" userId="94c919bbdf620d93" providerId="LiveId" clId="{FC64946F-D0F3-4238-AD63-41EC021E3DCE}" dt="2026-01-07T13:18:05.261" v="485" actId="14100"/>
          <ac:spMkLst>
            <pc:docMk/>
            <pc:sldMk cId="3229189670" sldId="291"/>
            <ac:spMk id="6" creationId="{F1F1358C-167D-C6CB-B565-30460E8E3D8A}"/>
          </ac:spMkLst>
        </pc:spChg>
        <pc:spChg chg="mod">
          <ac:chgData name="Rebecca Chamberlain" userId="94c919bbdf620d93" providerId="LiveId" clId="{FC64946F-D0F3-4238-AD63-41EC021E3DCE}" dt="2026-01-07T13:13:00.277" v="416" actId="1076"/>
          <ac:spMkLst>
            <pc:docMk/>
            <pc:sldMk cId="3229189670" sldId="291"/>
            <ac:spMk id="69" creationId="{B9CAF78B-85FB-2601-0FCF-A46C8809922F}"/>
          </ac:spMkLst>
        </pc:spChg>
      </pc:sldChg>
      <pc:sldChg chg="addSp modSp mod modAnim">
        <pc:chgData name="Rebecca Chamberlain" userId="94c919bbdf620d93" providerId="LiveId" clId="{FC64946F-D0F3-4238-AD63-41EC021E3DCE}" dt="2026-01-14T11:20:17.183" v="570"/>
        <pc:sldMkLst>
          <pc:docMk/>
          <pc:sldMk cId="3624604968" sldId="296"/>
        </pc:sldMkLst>
        <pc:spChg chg="add mod">
          <ac:chgData name="Rebecca Chamberlain" userId="94c919bbdf620d93" providerId="LiveId" clId="{FC64946F-D0F3-4238-AD63-41EC021E3DCE}" dt="2026-01-08T09:44:30.307" v="551" actId="1076"/>
          <ac:spMkLst>
            <pc:docMk/>
            <pc:sldMk cId="3624604968" sldId="296"/>
            <ac:spMk id="6" creationId="{55D7B904-F679-2AC4-6C32-A2D30B5B4CA3}"/>
          </ac:spMkLst>
        </pc:spChg>
        <pc:spChg chg="mod">
          <ac:chgData name="Rebecca Chamberlain" userId="94c919bbdf620d93" providerId="LiveId" clId="{FC64946F-D0F3-4238-AD63-41EC021E3DCE}" dt="2026-01-08T09:44:36.145" v="553" actId="1076"/>
          <ac:spMkLst>
            <pc:docMk/>
            <pc:sldMk cId="3624604968" sldId="296"/>
            <ac:spMk id="10" creationId="{BA76FC7B-EFFD-3E9E-8A0A-1F9CA4A54900}"/>
          </ac:spMkLst>
        </pc:spChg>
        <pc:spChg chg="mod">
          <ac:chgData name="Rebecca Chamberlain" userId="94c919bbdf620d93" providerId="LiveId" clId="{FC64946F-D0F3-4238-AD63-41EC021E3DCE}" dt="2026-01-08T09:44:17.178" v="550" actId="20577"/>
          <ac:spMkLst>
            <pc:docMk/>
            <pc:sldMk cId="3624604968" sldId="296"/>
            <ac:spMk id="71" creationId="{E39B6661-397D-04E5-66EC-E01D4F8D579A}"/>
          </ac:spMkLst>
        </pc:spChg>
        <pc:spChg chg="mod">
          <ac:chgData name="Rebecca Chamberlain" userId="94c919bbdf620d93" providerId="LiveId" clId="{FC64946F-D0F3-4238-AD63-41EC021E3DCE}" dt="2026-01-08T09:44:33.345" v="552" actId="1076"/>
          <ac:spMkLst>
            <pc:docMk/>
            <pc:sldMk cId="3624604968" sldId="296"/>
            <ac:spMk id="75" creationId="{EB6D2C6F-1B6A-30D2-CBCB-7B08F2E5267B}"/>
          </ac:spMkLst>
        </pc:spChg>
      </pc:sldChg>
      <pc:sldChg chg="addSp modSp">
        <pc:chgData name="Rebecca Chamberlain" userId="94c919bbdf620d93" providerId="LiveId" clId="{FC64946F-D0F3-4238-AD63-41EC021E3DCE}" dt="2026-01-07T13:13:42.945" v="417"/>
        <pc:sldMkLst>
          <pc:docMk/>
          <pc:sldMk cId="50572849" sldId="298"/>
        </pc:sldMkLst>
        <pc:picChg chg="add mod">
          <ac:chgData name="Rebecca Chamberlain" userId="94c919bbdf620d93" providerId="LiveId" clId="{FC64946F-D0F3-4238-AD63-41EC021E3DCE}" dt="2026-01-07T13:13:42.945" v="417"/>
          <ac:picMkLst>
            <pc:docMk/>
            <pc:sldMk cId="50572849" sldId="298"/>
            <ac:picMk id="2" creationId="{C0B3DDF1-1E67-9FEF-B7A1-EDAEC2EA6AE3}"/>
          </ac:picMkLst>
        </pc:picChg>
      </pc:sldChg>
      <pc:sldChg chg="modSp mod">
        <pc:chgData name="Rebecca Chamberlain" userId="94c919bbdf620d93" providerId="LiveId" clId="{FC64946F-D0F3-4238-AD63-41EC021E3DCE}" dt="2026-01-07T13:16:35.305" v="429" actId="1076"/>
        <pc:sldMkLst>
          <pc:docMk/>
          <pc:sldMk cId="426682855" sldId="299"/>
        </pc:sldMkLst>
        <pc:spChg chg="mod">
          <ac:chgData name="Rebecca Chamberlain" userId="94c919bbdf620d93" providerId="LiveId" clId="{FC64946F-D0F3-4238-AD63-41EC021E3DCE}" dt="2026-01-07T13:16:35.305" v="429" actId="1076"/>
          <ac:spMkLst>
            <pc:docMk/>
            <pc:sldMk cId="426682855" sldId="299"/>
            <ac:spMk id="69" creationId="{B9CAF78B-85FB-2601-0FCF-A46C8809922F}"/>
          </ac:spMkLst>
        </pc:spChg>
      </pc:sldChg>
      <pc:sldChg chg="addSp delSp modSp mod">
        <pc:chgData name="Rebecca Chamberlain" userId="94c919bbdf620d93" providerId="LiveId" clId="{FC64946F-D0F3-4238-AD63-41EC021E3DCE}" dt="2026-01-07T13:16:11.336" v="428" actId="20577"/>
        <pc:sldMkLst>
          <pc:docMk/>
          <pc:sldMk cId="3505213824" sldId="300"/>
        </pc:sldMkLst>
        <pc:spChg chg="mod">
          <ac:chgData name="Rebecca Chamberlain" userId="94c919bbdf620d93" providerId="LiveId" clId="{FC64946F-D0F3-4238-AD63-41EC021E3DCE}" dt="2026-01-07T13:16:11.336" v="428" actId="20577"/>
          <ac:spMkLst>
            <pc:docMk/>
            <pc:sldMk cId="3505213824" sldId="300"/>
            <ac:spMk id="3" creationId="{BDBF0670-7338-974B-A704-56992AEDDF32}"/>
          </ac:spMkLst>
        </pc:spChg>
        <pc:picChg chg="add mod">
          <ac:chgData name="Rebecca Chamberlain" userId="94c919bbdf620d93" providerId="LiveId" clId="{FC64946F-D0F3-4238-AD63-41EC021E3DCE}" dt="2026-01-07T13:15:59.403" v="425" actId="1076"/>
          <ac:picMkLst>
            <pc:docMk/>
            <pc:sldMk cId="3505213824" sldId="300"/>
            <ac:picMk id="7" creationId="{6D1BB73A-ADAC-0998-1638-BBC24EB5B425}"/>
          </ac:picMkLst>
        </pc:picChg>
      </pc:sldChg>
      <pc:sldChg chg="add del">
        <pc:chgData name="Rebecca Chamberlain" userId="94c919bbdf620d93" providerId="LiveId" clId="{FC64946F-D0F3-4238-AD63-41EC021E3DCE}" dt="2026-01-14T10:28:26.133" v="555" actId="2696"/>
        <pc:sldMkLst>
          <pc:docMk/>
          <pc:sldMk cId="811970801" sldId="302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7B3092-E29C-4A94-ABE7-E8A28CE11F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B4BF3B-CE0F-4327-90E5-3ACE89DFA8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309747-6BD8-4F25-A36B-98AA0B85B6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53767-7CE4-47FC-A128-67666848EF35}" type="datetimeFigureOut">
              <a:rPr lang="en-GB" smtClean="0"/>
              <a:t>14/01/2026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C0802F-C854-4AE4-B552-72222EEB9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1148D3-453C-448C-81E8-BF07C7EE6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57FD8-E789-4B6F-8BF0-394222EFA0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2098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4CE09-47A1-4141-83B7-146A9C71B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6EB607-460A-426F-9F3B-D9D50B5B3E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A73E49-09BA-4EA2-BF52-57AC80B73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53767-7CE4-47FC-A128-67666848EF35}" type="datetimeFigureOut">
              <a:rPr lang="en-GB" smtClean="0"/>
              <a:t>14/01/2026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406366-74DA-4EAC-A734-78B892916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DE3D21-8C61-4756-8D4A-1406251FF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57FD8-E789-4B6F-8BF0-394222EFA0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8066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1D5C149-6EFA-409B-A8C2-3D1C7E2342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FAC9CB-CB25-4BC3-972D-82C7F21879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EC3087-A7C0-4F52-A9DA-8E16E1692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53767-7CE4-47FC-A128-67666848EF35}" type="datetimeFigureOut">
              <a:rPr lang="en-GB" smtClean="0"/>
              <a:t>14/01/2026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957128-4285-49F7-88BA-4CF057D86C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0EC853-504A-4B87-968E-6F39ABF12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57FD8-E789-4B6F-8BF0-394222EFA0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8859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6B6AB3-293A-4044-A1D3-35F67C195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5D4053-8024-4E8F-8388-9F310BB98B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851BE4-F9D0-427B-92AC-2248FCEDD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53767-7CE4-47FC-A128-67666848EF35}" type="datetimeFigureOut">
              <a:rPr lang="en-GB" smtClean="0"/>
              <a:t>14/01/2026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5E1873-2BAB-4499-828A-AA0862F72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3E8522-3C5A-4F15-9054-885278CB8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57FD8-E789-4B6F-8BF0-394222EFA0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8128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EE8C9-EB95-454B-A235-CE09F18B3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3B4024-8907-488D-83B1-47693CC7A6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021396-C862-4AD6-9EBE-E200BD2BA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53767-7CE4-47FC-A128-67666848EF35}" type="datetimeFigureOut">
              <a:rPr lang="en-GB" smtClean="0"/>
              <a:t>14/01/2026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77EC0B-1BDB-44C6-8C02-DB25DD18B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A9CC06-A336-4820-AAD6-6087241020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57FD8-E789-4B6F-8BF0-394222EFA0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816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661F1F-8C6A-44E7-8460-F4F07260AF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C1393C-FBEA-4D24-8A55-CD460B3C5D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1452F7-4AAE-46D3-A0DE-D1E4ADF7C8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2E5E8F-F91B-49E7-AC19-2E80CF777C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53767-7CE4-47FC-A128-67666848EF35}" type="datetimeFigureOut">
              <a:rPr lang="en-GB" smtClean="0"/>
              <a:t>14/01/2026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973E38-5E64-41CC-A9FB-FB5E9A383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505DF7-FCCA-4041-BB20-E4EDFDB11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57FD8-E789-4B6F-8BF0-394222EFA0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2348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A69577-3F0B-42B4-B577-40E024556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096CD9-3B81-482F-8C64-C8A3BD8161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B28C15-3A92-4E76-AA0F-24337BF64D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0D8551-B4AA-4F8F-AB63-41A7187DD2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51D034A-E4F8-41B5-B999-11BB62B9A4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2DBC55F-3098-4CCD-AFD4-567C87C5D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53767-7CE4-47FC-A128-67666848EF35}" type="datetimeFigureOut">
              <a:rPr lang="en-GB" smtClean="0"/>
              <a:t>14/01/2026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CF7276-84AD-4126-90CA-CB09214AF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DE8E063-6445-433A-B488-007B5AD96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57FD8-E789-4B6F-8BF0-394222EFA0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1393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B8FEB-6471-459B-8093-65ED2C336E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6B7220A-3AD9-4F82-8DD8-9AB46F0E7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53767-7CE4-47FC-A128-67666848EF35}" type="datetimeFigureOut">
              <a:rPr lang="en-GB" smtClean="0"/>
              <a:t>14/01/2026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F817D1-6AEC-4D05-A14C-7070FF98A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222006-5843-4829-AEF7-358D8D228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57FD8-E789-4B6F-8BF0-394222EFA0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8276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225B66F-10B3-44B7-98B8-4A00B27C0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53767-7CE4-47FC-A128-67666848EF35}" type="datetimeFigureOut">
              <a:rPr lang="en-GB" smtClean="0"/>
              <a:t>14/01/2026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A658B4-7DDE-47D8-B679-C0AF37632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9435CB-B4F6-468A-9E80-68A515E7B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57FD8-E789-4B6F-8BF0-394222EFA0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5887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68E53C-AC34-4E4E-97CE-A0953EAAF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245DAD-C905-49A2-8F77-3AC6F30796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BD0F06-FBE1-4A9E-8A0D-80F2A8DE63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FEF688-9AFE-4F86-87A6-F8F54BEDF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53767-7CE4-47FC-A128-67666848EF35}" type="datetimeFigureOut">
              <a:rPr lang="en-GB" smtClean="0"/>
              <a:t>14/01/2026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3F9F66-032A-42F8-A9EA-E7B8FF6793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43F0CA-F921-4878-A74D-671931572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57FD8-E789-4B6F-8BF0-394222EFA0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37252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9632FD-3774-4076-9B49-CABFCA76F0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26FF40-03C9-4AE6-B528-B145D75855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BD4881-5ACC-460D-A7CA-21FF76A4AA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647C55-EAED-4490-97E4-C9D9B2111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53767-7CE4-47FC-A128-67666848EF35}" type="datetimeFigureOut">
              <a:rPr lang="en-GB" smtClean="0"/>
              <a:t>14/01/2026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963753-93B3-4F94-8443-631F2AB81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7F58E0-E663-4A1D-BDB4-665D125ED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57FD8-E789-4B6F-8BF0-394222EFA0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0596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89DFBE3-D7C6-43F3-B1F0-DDECF57CD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13DE21-EC0E-4A03-8F1A-2A1CCB33ED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402DA9-9ABD-4F8B-976A-173C4F2D5B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453767-7CE4-47FC-A128-67666848EF35}" type="datetimeFigureOut">
              <a:rPr lang="en-GB" smtClean="0"/>
              <a:t>14/01/2026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917777-68FF-4A9B-90F7-4D15723692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29BE39-CA27-46C4-B61B-9655330F48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757FD8-E789-4B6F-8BF0-394222EFA0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6674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22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420639F-5CA7-882B-9097-F22DADDC6BE6}"/>
              </a:ext>
            </a:extLst>
          </p:cNvPr>
          <p:cNvSpPr txBox="1"/>
          <p:nvPr/>
        </p:nvSpPr>
        <p:spPr>
          <a:xfrm>
            <a:off x="437183" y="1852071"/>
            <a:ext cx="57685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chemeClr val="bg1"/>
                </a:solidFill>
                <a:latin typeface="DM Serif Display" pitchFamily="2" charset="0"/>
              </a:rPr>
              <a:t>Meet Your Blog:</a:t>
            </a:r>
          </a:p>
        </p:txBody>
      </p:sp>
      <p:pic>
        <p:nvPicPr>
          <p:cNvPr id="1026" name="Picture 2" descr="Free Technology Hands photo and picture">
            <a:extLst>
              <a:ext uri="{FF2B5EF4-FFF2-40B4-BE49-F238E27FC236}">
                <a16:creationId xmlns:a16="http://schemas.microsoft.com/office/drawing/2014/main" id="{E26DB324-86CC-D698-086D-3F9B9986E5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6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60" r="9333"/>
          <a:stretch/>
        </p:blipFill>
        <p:spPr bwMode="auto">
          <a:xfrm>
            <a:off x="6205763" y="-1"/>
            <a:ext cx="5993296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E643071-F560-03D0-1ABA-BAF3D4ABC2F1}"/>
              </a:ext>
            </a:extLst>
          </p:cNvPr>
          <p:cNvSpPr txBox="1"/>
          <p:nvPr/>
        </p:nvSpPr>
        <p:spPr>
          <a:xfrm>
            <a:off x="437183" y="2683068"/>
            <a:ext cx="5868079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schemeClr val="bg1"/>
                </a:solidFill>
                <a:latin typeface="DM Serif Display" pitchFamily="2" charset="0"/>
              </a:rPr>
              <a:t>The hardest-working content you’ll write</a:t>
            </a:r>
          </a:p>
        </p:txBody>
      </p:sp>
      <p:pic>
        <p:nvPicPr>
          <p:cNvPr id="5" name="Picture 4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66A76F09-724E-B7E2-E548-3C5019935F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05" y="5891670"/>
            <a:ext cx="2172235" cy="719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8518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CC7017E-D6AF-2CD0-EC9F-E469C74B87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3594" y="1092228"/>
            <a:ext cx="10310169" cy="5022903"/>
          </a:xfrm>
          <a:prstGeom prst="rect">
            <a:avLst/>
          </a:prstGeom>
        </p:spPr>
      </p:pic>
      <p:pic>
        <p:nvPicPr>
          <p:cNvPr id="8" name="Picture 7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18AE1AE9-CC5D-C31A-AC8F-089B0A9209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5869" y="5918201"/>
            <a:ext cx="2117894" cy="70125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4834FF4-2254-01D7-A27D-AAB8E64001E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0169" r="23822"/>
          <a:stretch/>
        </p:blipFill>
        <p:spPr>
          <a:xfrm>
            <a:off x="-17710" y="-12700"/>
            <a:ext cx="525710" cy="6870700"/>
          </a:xfrm>
          <a:prstGeom prst="rect">
            <a:avLst/>
          </a:prstGeom>
        </p:spPr>
      </p:pic>
      <p:sp>
        <p:nvSpPr>
          <p:cNvPr id="69" name="TextBox 68">
            <a:extLst>
              <a:ext uri="{FF2B5EF4-FFF2-40B4-BE49-F238E27FC236}">
                <a16:creationId xmlns:a16="http://schemas.microsoft.com/office/drawing/2014/main" id="{B9CAF78B-85FB-2601-0FCF-A46C8809922F}"/>
              </a:ext>
            </a:extLst>
          </p:cNvPr>
          <p:cNvSpPr txBox="1"/>
          <p:nvPr/>
        </p:nvSpPr>
        <p:spPr>
          <a:xfrm>
            <a:off x="836885" y="238541"/>
            <a:ext cx="9887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latin typeface="DM Serif Display" pitchFamily="2" charset="0"/>
              </a:rPr>
              <a:t>Success Stories</a:t>
            </a:r>
          </a:p>
        </p:txBody>
      </p:sp>
      <p:pic>
        <p:nvPicPr>
          <p:cNvPr id="2" name="Picture 1" descr="A logo with text overlay&#10;&#10;AI-generated content may be incorrect.">
            <a:extLst>
              <a:ext uri="{FF2B5EF4-FFF2-40B4-BE49-F238E27FC236}">
                <a16:creationId xmlns:a16="http://schemas.microsoft.com/office/drawing/2014/main" id="{C0B3DDF1-1E67-9FEF-B7A1-EDAEC2EA6A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223" y="4172216"/>
            <a:ext cx="3689204" cy="1216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728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94834FF4-2254-01D7-A27D-AAB8E64001E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169" r="23822"/>
          <a:stretch/>
        </p:blipFill>
        <p:spPr>
          <a:xfrm>
            <a:off x="-17710" y="-12700"/>
            <a:ext cx="525710" cy="6870700"/>
          </a:xfrm>
          <a:prstGeom prst="rect">
            <a:avLst/>
          </a:prstGeom>
        </p:spPr>
      </p:pic>
      <p:sp>
        <p:nvSpPr>
          <p:cNvPr id="69" name="TextBox 68">
            <a:extLst>
              <a:ext uri="{FF2B5EF4-FFF2-40B4-BE49-F238E27FC236}">
                <a16:creationId xmlns:a16="http://schemas.microsoft.com/office/drawing/2014/main" id="{B9CAF78B-85FB-2601-0FCF-A46C8809922F}"/>
              </a:ext>
            </a:extLst>
          </p:cNvPr>
          <p:cNvSpPr txBox="1"/>
          <p:nvPr/>
        </p:nvSpPr>
        <p:spPr>
          <a:xfrm>
            <a:off x="855603" y="2556826"/>
            <a:ext cx="42939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rgbClr val="0A2240"/>
                </a:solidFill>
                <a:latin typeface="DM Serif Display" pitchFamily="2" charset="0"/>
              </a:rPr>
              <a:t>What’s Next?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DFC4C9F-99CE-0C5E-031B-F7B064AA6980}"/>
              </a:ext>
            </a:extLst>
          </p:cNvPr>
          <p:cNvSpPr txBox="1"/>
          <p:nvPr/>
        </p:nvSpPr>
        <p:spPr>
          <a:xfrm>
            <a:off x="855603" y="3523647"/>
            <a:ext cx="54369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Roboto" panose="02000000000000000000" pitchFamily="2" charset="0"/>
                <a:ea typeface="Roboto" panose="02000000000000000000" pitchFamily="2" charset="0"/>
              </a:rPr>
              <a:t>The First Task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DBF0670-7338-974B-A704-56992AEDDF32}"/>
              </a:ext>
            </a:extLst>
          </p:cNvPr>
          <p:cNvSpPr txBox="1"/>
          <p:nvPr/>
        </p:nvSpPr>
        <p:spPr>
          <a:xfrm>
            <a:off x="855603" y="4355997"/>
            <a:ext cx="54369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Roboto" panose="02000000000000000000" pitchFamily="2" charset="0"/>
                <a:ea typeface="Roboto" panose="02000000000000000000" pitchFamily="2" charset="0"/>
              </a:rPr>
              <a:t>Tasks 2 &amp; 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52EA549-0822-C80A-693E-BC865FCD80DE}"/>
              </a:ext>
            </a:extLst>
          </p:cNvPr>
          <p:cNvSpPr txBox="1"/>
          <p:nvPr/>
        </p:nvSpPr>
        <p:spPr>
          <a:xfrm>
            <a:off x="855603" y="5188347"/>
            <a:ext cx="54369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Roboto" panose="02000000000000000000" pitchFamily="2" charset="0"/>
                <a:ea typeface="Roboto" panose="02000000000000000000" pitchFamily="2" charset="0"/>
              </a:rPr>
              <a:t>Support in the Facebook Group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89317D-9D29-E44E-E9F3-4D776BAA27B7}"/>
              </a:ext>
            </a:extLst>
          </p:cNvPr>
          <p:cNvSpPr txBox="1"/>
          <p:nvPr/>
        </p:nvSpPr>
        <p:spPr>
          <a:xfrm>
            <a:off x="855603" y="6020697"/>
            <a:ext cx="54369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Roboto" panose="02000000000000000000" pitchFamily="2" charset="0"/>
                <a:ea typeface="Roboto" panose="02000000000000000000" pitchFamily="2" charset="0"/>
              </a:rPr>
              <a:t>Wrapping up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05B5FEB-5262-A8F6-8F35-367E771955DB}"/>
              </a:ext>
            </a:extLst>
          </p:cNvPr>
          <p:cNvSpPr txBox="1"/>
          <p:nvPr/>
        </p:nvSpPr>
        <p:spPr>
          <a:xfrm>
            <a:off x="3574061" y="664360"/>
            <a:ext cx="57350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solidFill>
                  <a:srgbClr val="0A2240"/>
                </a:solidFill>
                <a:latin typeface="DM Serif Display" pitchFamily="2" charset="0"/>
              </a:rPr>
              <a:t>Any Questions…</a:t>
            </a:r>
          </a:p>
        </p:txBody>
      </p:sp>
      <p:pic>
        <p:nvPicPr>
          <p:cNvPr id="7" name="Picture 6" descr="A person sitting on a bench holding a book and pen&#10;&#10;AI-generated content may be incorrect.">
            <a:extLst>
              <a:ext uri="{FF2B5EF4-FFF2-40B4-BE49-F238E27FC236}">
                <a16:creationId xmlns:a16="http://schemas.microsoft.com/office/drawing/2014/main" id="{6D1BB73A-ADAC-0998-1638-BBC24EB5B4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864" y="2171700"/>
            <a:ext cx="4572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213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18AE1AE9-CC5D-C31A-AC8F-089B0A9209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5869" y="5918201"/>
            <a:ext cx="2117894" cy="70125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4834FF4-2254-01D7-A27D-AAB8E64001E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169" r="23822"/>
          <a:stretch/>
        </p:blipFill>
        <p:spPr>
          <a:xfrm>
            <a:off x="-17710" y="-12700"/>
            <a:ext cx="525710" cy="6870700"/>
          </a:xfrm>
          <a:prstGeom prst="rect">
            <a:avLst/>
          </a:prstGeom>
        </p:spPr>
      </p:pic>
      <p:sp>
        <p:nvSpPr>
          <p:cNvPr id="69" name="TextBox 68">
            <a:extLst>
              <a:ext uri="{FF2B5EF4-FFF2-40B4-BE49-F238E27FC236}">
                <a16:creationId xmlns:a16="http://schemas.microsoft.com/office/drawing/2014/main" id="{B9CAF78B-85FB-2601-0FCF-A46C8809922F}"/>
              </a:ext>
            </a:extLst>
          </p:cNvPr>
          <p:cNvSpPr txBox="1"/>
          <p:nvPr/>
        </p:nvSpPr>
        <p:spPr>
          <a:xfrm>
            <a:off x="836885" y="440823"/>
            <a:ext cx="9887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latin typeface="DM Serif Display" pitchFamily="2" charset="0"/>
              </a:rPr>
              <a:t>Your First Task…</a:t>
            </a:r>
          </a:p>
        </p:txBody>
      </p:sp>
      <p:pic>
        <p:nvPicPr>
          <p:cNvPr id="3" name="Picture 2" descr="A blue and white rectangular frame with white text&#10;&#10;Description automatically generated">
            <a:extLst>
              <a:ext uri="{FF2B5EF4-FFF2-40B4-BE49-F238E27FC236}">
                <a16:creationId xmlns:a16="http://schemas.microsoft.com/office/drawing/2014/main" id="{ACFF9430-6F9B-1817-C45A-0C61A56082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9897" y="1612900"/>
            <a:ext cx="5862952" cy="491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828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E643071-F560-03D0-1ABA-BAF3D4ABC2F1}"/>
              </a:ext>
            </a:extLst>
          </p:cNvPr>
          <p:cNvSpPr txBox="1"/>
          <p:nvPr/>
        </p:nvSpPr>
        <p:spPr>
          <a:xfrm>
            <a:off x="1217688" y="654638"/>
            <a:ext cx="95880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dirty="0">
                <a:solidFill>
                  <a:srgbClr val="0A2240"/>
                </a:solidFill>
                <a:latin typeface="DM Serif Display" pitchFamily="2" charset="0"/>
              </a:rPr>
              <a:t>Two Huge Reasons why Blogging’s so Brilliant:</a:t>
            </a:r>
          </a:p>
        </p:txBody>
      </p:sp>
      <p:pic>
        <p:nvPicPr>
          <p:cNvPr id="33" name="Picture 32" descr="A person working on a computer&#10;&#10;Description automatically generated with low confidence">
            <a:extLst>
              <a:ext uri="{FF2B5EF4-FFF2-40B4-BE49-F238E27FC236}">
                <a16:creationId xmlns:a16="http://schemas.microsoft.com/office/drawing/2014/main" id="{2E48B2E7-7DF1-0ADB-D19A-753E450DB4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2774" y="2224724"/>
            <a:ext cx="4002982" cy="2716309"/>
          </a:xfrm>
          <a:prstGeom prst="rect">
            <a:avLst/>
          </a:prstGeom>
        </p:spPr>
      </p:pic>
      <p:pic>
        <p:nvPicPr>
          <p:cNvPr id="34" name="Picture 33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A7C034D8-421D-CDB2-7241-3BC4F3EE0C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374" y="2179993"/>
            <a:ext cx="4112187" cy="276104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19648B2-C293-7D6E-6124-170A3CE8E977}"/>
              </a:ext>
            </a:extLst>
          </p:cNvPr>
          <p:cNvSpPr txBox="1"/>
          <p:nvPr/>
        </p:nvSpPr>
        <p:spPr>
          <a:xfrm>
            <a:off x="1217688" y="3067153"/>
            <a:ext cx="4357612" cy="1323439"/>
          </a:xfrm>
          <a:prstGeom prst="rect">
            <a:avLst/>
          </a:prstGeom>
          <a:solidFill>
            <a:srgbClr val="0A224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chemeClr val="bg1"/>
                </a:solidFill>
                <a:latin typeface="DM Serif Display" pitchFamily="2" charset="0"/>
                <a:ea typeface="Roboto" panose="02000000000000000000" pitchFamily="2" charset="0"/>
              </a:rPr>
              <a:t>Your SEO’s best friend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DDF8ED-427D-030C-6B70-28F3F514C1C1}"/>
              </a:ext>
            </a:extLst>
          </p:cNvPr>
          <p:cNvSpPr txBox="1"/>
          <p:nvPr/>
        </p:nvSpPr>
        <p:spPr>
          <a:xfrm>
            <a:off x="6625459" y="3067152"/>
            <a:ext cx="4357612" cy="1323439"/>
          </a:xfrm>
          <a:prstGeom prst="rect">
            <a:avLst/>
          </a:prstGeom>
          <a:solidFill>
            <a:srgbClr val="0A224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chemeClr val="bg1"/>
                </a:solidFill>
                <a:latin typeface="DM Serif Display" pitchFamily="2" charset="0"/>
                <a:ea typeface="Roboto" panose="02000000000000000000" pitchFamily="2" charset="0"/>
              </a:rPr>
              <a:t>Your 24/7 networker</a:t>
            </a:r>
          </a:p>
        </p:txBody>
      </p:sp>
      <p:pic>
        <p:nvPicPr>
          <p:cNvPr id="8" name="Picture 7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18AE1AE9-CC5D-C31A-AC8F-089B0A9209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9461" y="5820057"/>
            <a:ext cx="2414302" cy="79940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4834FF4-2254-01D7-A27D-AAB8E64001E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0169" r="23822"/>
          <a:stretch/>
        </p:blipFill>
        <p:spPr>
          <a:xfrm>
            <a:off x="-17710" y="-12700"/>
            <a:ext cx="525710" cy="687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5690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18AE1AE9-CC5D-C31A-AC8F-089B0A9209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9461" y="5820057"/>
            <a:ext cx="2414302" cy="79940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4834FF4-2254-01D7-A27D-AAB8E64001E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169" r="23822"/>
          <a:stretch/>
        </p:blipFill>
        <p:spPr>
          <a:xfrm>
            <a:off x="-17710" y="-12700"/>
            <a:ext cx="525710" cy="6870700"/>
          </a:xfrm>
          <a:prstGeom prst="rect">
            <a:avLst/>
          </a:prstGeom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53D8C449-6B46-E996-4E58-2652042CD25B}"/>
              </a:ext>
            </a:extLst>
          </p:cNvPr>
          <p:cNvSpPr txBox="1"/>
          <p:nvPr/>
        </p:nvSpPr>
        <p:spPr>
          <a:xfrm>
            <a:off x="2217989" y="2540984"/>
            <a:ext cx="586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DM Serif Display" pitchFamily="2" charset="0"/>
              </a:rPr>
              <a:t>SEO – Google’s tick list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031A6C2D-8761-2903-C6F2-60497ED3D5ED}"/>
              </a:ext>
            </a:extLst>
          </p:cNvPr>
          <p:cNvSpPr txBox="1"/>
          <p:nvPr/>
        </p:nvSpPr>
        <p:spPr>
          <a:xfrm>
            <a:off x="8332187" y="2502980"/>
            <a:ext cx="31759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DM Serif Display" pitchFamily="2" charset="0"/>
              </a:rPr>
              <a:t>More Searchable Keywords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02DBA28-74DD-81F2-8B1B-18E2868C2D96}"/>
              </a:ext>
            </a:extLst>
          </p:cNvPr>
          <p:cNvSpPr txBox="1"/>
          <p:nvPr/>
        </p:nvSpPr>
        <p:spPr>
          <a:xfrm>
            <a:off x="2217989" y="3162283"/>
            <a:ext cx="47726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Is the site updated regularly?</a:t>
            </a:r>
          </a:p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Does it get regular traffic? </a:t>
            </a:r>
          </a:p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Do other sites link to it? </a:t>
            </a:r>
          </a:p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Is it a credible source of information?</a:t>
            </a:r>
            <a:endParaRPr lang="en-GB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B9CAF78B-85FB-2601-0FCF-A46C8809922F}"/>
              </a:ext>
            </a:extLst>
          </p:cNvPr>
          <p:cNvSpPr txBox="1"/>
          <p:nvPr/>
        </p:nvSpPr>
        <p:spPr>
          <a:xfrm>
            <a:off x="996325" y="576278"/>
            <a:ext cx="56019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latin typeface="DM Serif Display" pitchFamily="2" charset="0"/>
              </a:rPr>
              <a:t>Your SEO’s best friend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1F1358C-167D-C6CB-B565-30460E8E3D8A}"/>
              </a:ext>
            </a:extLst>
          </p:cNvPr>
          <p:cNvSpPr txBox="1"/>
          <p:nvPr/>
        </p:nvSpPr>
        <p:spPr>
          <a:xfrm>
            <a:off x="5769006" y="5344003"/>
            <a:ext cx="4061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Posts, emails, lead magnets, guides…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7ACA84-C921-6567-B9E7-C5926C9E59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6327" y="2522805"/>
            <a:ext cx="1159573" cy="95825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7FA984B-A746-E1E9-92D0-A5F74F081D0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67103" b="62679"/>
          <a:stretch/>
        </p:blipFill>
        <p:spPr>
          <a:xfrm>
            <a:off x="7268124" y="2502980"/>
            <a:ext cx="1064063" cy="92570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51DCCB6-5DBD-14C9-C247-BFB0355EB52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09033" y="4822023"/>
            <a:ext cx="869247" cy="86924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AEF32DA-F8A5-7BAA-956A-016C716319CD}"/>
              </a:ext>
            </a:extLst>
          </p:cNvPr>
          <p:cNvSpPr txBox="1"/>
          <p:nvPr/>
        </p:nvSpPr>
        <p:spPr>
          <a:xfrm>
            <a:off x="996327" y="1727323"/>
            <a:ext cx="47726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DM Serif Display" pitchFamily="2" charset="0"/>
              </a:rPr>
              <a:t>Getting Found on Google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2278553-7275-C14C-5C63-138BF269A739}"/>
              </a:ext>
            </a:extLst>
          </p:cNvPr>
          <p:cNvSpPr txBox="1"/>
          <p:nvPr/>
        </p:nvSpPr>
        <p:spPr>
          <a:xfrm>
            <a:off x="5769006" y="4822023"/>
            <a:ext cx="47726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DM Serif Display" pitchFamily="2" charset="0"/>
              </a:rPr>
              <a:t>Reusable content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345C2E8-A7A3-947F-A080-4F51D4F11F86}"/>
              </a:ext>
            </a:extLst>
          </p:cNvPr>
          <p:cNvSpPr txBox="1"/>
          <p:nvPr/>
        </p:nvSpPr>
        <p:spPr>
          <a:xfrm>
            <a:off x="8332187" y="3530601"/>
            <a:ext cx="29228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Every post is a new page (and new 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</a:rPr>
              <a:t>keyphrase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 term) on your website</a:t>
            </a:r>
            <a:endParaRPr lang="en-GB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85895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18AE1AE9-CC5D-C31A-AC8F-089B0A9209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9461" y="5820057"/>
            <a:ext cx="2414302" cy="79940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4834FF4-2254-01D7-A27D-AAB8E64001E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169" r="23822"/>
          <a:stretch/>
        </p:blipFill>
        <p:spPr>
          <a:xfrm>
            <a:off x="-17710" y="-12700"/>
            <a:ext cx="525710" cy="6870700"/>
          </a:xfrm>
          <a:prstGeom prst="rect">
            <a:avLst/>
          </a:prstGeom>
        </p:spPr>
      </p:pic>
      <p:sp>
        <p:nvSpPr>
          <p:cNvPr id="69" name="TextBox 68">
            <a:extLst>
              <a:ext uri="{FF2B5EF4-FFF2-40B4-BE49-F238E27FC236}">
                <a16:creationId xmlns:a16="http://schemas.microsoft.com/office/drawing/2014/main" id="{B9CAF78B-85FB-2601-0FCF-A46C8809922F}"/>
              </a:ext>
            </a:extLst>
          </p:cNvPr>
          <p:cNvSpPr txBox="1"/>
          <p:nvPr/>
        </p:nvSpPr>
        <p:spPr>
          <a:xfrm>
            <a:off x="1303824" y="654800"/>
            <a:ext cx="60793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latin typeface="DM Serif Display" pitchFamily="2" charset="0"/>
              </a:rPr>
              <a:t>Your 24/7 Networker </a:t>
            </a: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A291AFB1-30BB-EBD5-3317-85DCE061FB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4105" y="1756472"/>
            <a:ext cx="1838325" cy="137084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3D8C449-6B46-E996-4E58-2652042CD25B}"/>
              </a:ext>
            </a:extLst>
          </p:cNvPr>
          <p:cNvSpPr txBox="1"/>
          <p:nvPr/>
        </p:nvSpPr>
        <p:spPr>
          <a:xfrm>
            <a:off x="3502061" y="1655074"/>
            <a:ext cx="586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latin typeface="DM Serif Display" pitchFamily="2" charset="0"/>
              </a:rPr>
              <a:t>Credibility</a:t>
            </a:r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436D7468-66F9-285F-4414-4C44CE18082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" b="3334"/>
          <a:stretch/>
        </p:blipFill>
        <p:spPr>
          <a:xfrm>
            <a:off x="1334105" y="3477812"/>
            <a:ext cx="1842875" cy="137084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31A6C2D-8761-2903-C6F2-60497ED3D5ED}"/>
              </a:ext>
            </a:extLst>
          </p:cNvPr>
          <p:cNvSpPr txBox="1"/>
          <p:nvPr/>
        </p:nvSpPr>
        <p:spPr>
          <a:xfrm>
            <a:off x="3502061" y="3392422"/>
            <a:ext cx="586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latin typeface="DM Serif Display" pitchFamily="2" charset="0"/>
              </a:rPr>
              <a:t>Brand Personality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02DBA28-74DD-81F2-8B1B-18E2868C2D96}"/>
              </a:ext>
            </a:extLst>
          </p:cNvPr>
          <p:cNvSpPr txBox="1"/>
          <p:nvPr/>
        </p:nvSpPr>
        <p:spPr>
          <a:xfrm>
            <a:off x="3632060" y="2264307"/>
            <a:ext cx="26133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</a:rPr>
              <a:t>Your background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</a:rPr>
              <a:t>Your expertise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70DB904A-BD10-2DEB-D5A6-9E10484D637F}"/>
              </a:ext>
            </a:extLst>
          </p:cNvPr>
          <p:cNvSpPr txBox="1"/>
          <p:nvPr/>
        </p:nvSpPr>
        <p:spPr>
          <a:xfrm>
            <a:off x="3599764" y="4038753"/>
            <a:ext cx="38109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</a:rPr>
              <a:t>Express your brand values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</a:rPr>
              <a:t>Attract your best customers</a:t>
            </a:r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B153B3DA-1ADD-69CE-536B-C25D011FD8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03824" y="5250238"/>
            <a:ext cx="1838325" cy="130697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1F1358C-167D-C6CB-B565-30460E8E3D8A}"/>
              </a:ext>
            </a:extLst>
          </p:cNvPr>
          <p:cNvSpPr txBox="1"/>
          <p:nvPr/>
        </p:nvSpPr>
        <p:spPr>
          <a:xfrm>
            <a:off x="3502061" y="5112054"/>
            <a:ext cx="61822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latin typeface="DM Serif Display" pitchFamily="2" charset="0"/>
              </a:rPr>
              <a:t>Connection and Social Proof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A82141F-0178-E742-0CBA-3A51FBED83AA}"/>
              </a:ext>
            </a:extLst>
          </p:cNvPr>
          <p:cNvSpPr txBox="1"/>
          <p:nvPr/>
        </p:nvSpPr>
        <p:spPr>
          <a:xfrm>
            <a:off x="3599764" y="5775953"/>
            <a:ext cx="39522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</a:rPr>
              <a:t>Reasons to work with you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</a:rPr>
              <a:t>A little bit extra you’re giving away</a:t>
            </a:r>
          </a:p>
        </p:txBody>
      </p:sp>
    </p:spTree>
    <p:extLst>
      <p:ext uri="{BB962C8B-B14F-4D97-AF65-F5344CB8AC3E}">
        <p14:creationId xmlns:p14="http://schemas.microsoft.com/office/powerpoint/2010/main" val="3229189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8" grpId="0"/>
      <p:bldP spid="6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C22E84-5C30-665A-79D5-B4C329820B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B1772A-B5B2-2F9B-CBEA-BAC7092435C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6000"/>
          </a:blip>
          <a:srcRect l="14337" t="11228" r="5465"/>
          <a:stretch/>
        </p:blipFill>
        <p:spPr>
          <a:xfrm>
            <a:off x="6583820" y="0"/>
            <a:ext cx="5593643" cy="4944533"/>
          </a:xfrm>
          <a:prstGeom prst="rect">
            <a:avLst/>
          </a:prstGeom>
        </p:spPr>
      </p:pic>
      <p:pic>
        <p:nvPicPr>
          <p:cNvPr id="8" name="Picture 7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55D72E3F-BA70-60D1-2C63-B8A415A2A2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1755" y="5973127"/>
            <a:ext cx="1952007" cy="64633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9D6C102-48BC-376C-C175-41C3F85E299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0169" r="23822"/>
          <a:stretch/>
        </p:blipFill>
        <p:spPr>
          <a:xfrm>
            <a:off x="-17710" y="-12700"/>
            <a:ext cx="525710" cy="6870700"/>
          </a:xfrm>
          <a:prstGeom prst="rect">
            <a:avLst/>
          </a:prstGeom>
        </p:spPr>
      </p:pic>
      <p:sp>
        <p:nvSpPr>
          <p:cNvPr id="69" name="TextBox 68">
            <a:extLst>
              <a:ext uri="{FF2B5EF4-FFF2-40B4-BE49-F238E27FC236}">
                <a16:creationId xmlns:a16="http://schemas.microsoft.com/office/drawing/2014/main" id="{00B54B1D-470E-72EE-A194-8CF1222C304B}"/>
              </a:ext>
            </a:extLst>
          </p:cNvPr>
          <p:cNvSpPr txBox="1"/>
          <p:nvPr/>
        </p:nvSpPr>
        <p:spPr>
          <a:xfrm>
            <a:off x="719624" y="415980"/>
            <a:ext cx="60331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latin typeface="DM Serif Display" pitchFamily="2" charset="0"/>
              </a:rPr>
              <a:t>What to blog about…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6A02C8-6DFF-15F6-9AA3-F256085A4008}"/>
              </a:ext>
            </a:extLst>
          </p:cNvPr>
          <p:cNvSpPr txBox="1"/>
          <p:nvPr/>
        </p:nvSpPr>
        <p:spPr>
          <a:xfrm>
            <a:off x="5817700" y="5213943"/>
            <a:ext cx="6309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3600" dirty="0">
                <a:latin typeface="DM Serif Display" pitchFamily="2" charset="0"/>
                <a:ea typeface="Roboto" panose="02000000000000000000" pitchFamily="2" charset="0"/>
              </a:rPr>
              <a:t>…it’s all about balance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2105B46-8B22-6CE3-2C7A-A4707B2B67FD}"/>
              </a:ext>
            </a:extLst>
          </p:cNvPr>
          <p:cNvSpPr/>
          <p:nvPr/>
        </p:nvSpPr>
        <p:spPr>
          <a:xfrm>
            <a:off x="959582" y="1732059"/>
            <a:ext cx="4629150" cy="4429125"/>
          </a:xfrm>
          <a:prstGeom prst="ellipse">
            <a:avLst/>
          </a:prstGeom>
          <a:solidFill>
            <a:srgbClr val="AEC6E6"/>
          </a:solidFill>
          <a:ln>
            <a:solidFill>
              <a:srgbClr val="0A22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41A6D1E4-4FAB-30FA-23B7-0A7DB3874AD4}"/>
              </a:ext>
            </a:extLst>
          </p:cNvPr>
          <p:cNvCxnSpPr>
            <a:cxnSpLocks/>
            <a:stCxn id="33" idx="0"/>
          </p:cNvCxnSpPr>
          <p:nvPr/>
        </p:nvCxnSpPr>
        <p:spPr>
          <a:xfrm flipH="1">
            <a:off x="3264632" y="1732059"/>
            <a:ext cx="9525" cy="2171700"/>
          </a:xfrm>
          <a:prstGeom prst="line">
            <a:avLst/>
          </a:prstGeom>
          <a:ln>
            <a:solidFill>
              <a:srgbClr val="0A22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E0E1CC8B-BE79-59D7-3E6E-D13B88BBC57D}"/>
              </a:ext>
            </a:extLst>
          </p:cNvPr>
          <p:cNvCxnSpPr>
            <a:cxnSpLocks/>
          </p:cNvCxnSpPr>
          <p:nvPr/>
        </p:nvCxnSpPr>
        <p:spPr>
          <a:xfrm flipH="1">
            <a:off x="1228754" y="3903759"/>
            <a:ext cx="2035878" cy="1126754"/>
          </a:xfrm>
          <a:prstGeom prst="line">
            <a:avLst/>
          </a:prstGeom>
          <a:ln>
            <a:solidFill>
              <a:srgbClr val="0A22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B30C7314-E9C3-80C1-B74E-21E223539E5E}"/>
              </a:ext>
            </a:extLst>
          </p:cNvPr>
          <p:cNvCxnSpPr>
            <a:cxnSpLocks/>
          </p:cNvCxnSpPr>
          <p:nvPr/>
        </p:nvCxnSpPr>
        <p:spPr>
          <a:xfrm>
            <a:off x="3264632" y="3903759"/>
            <a:ext cx="2028468" cy="1126754"/>
          </a:xfrm>
          <a:prstGeom prst="line">
            <a:avLst/>
          </a:prstGeom>
          <a:ln>
            <a:solidFill>
              <a:srgbClr val="0A22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3A949C6B-36E5-7069-5A88-5E5033311BBE}"/>
              </a:ext>
            </a:extLst>
          </p:cNvPr>
          <p:cNvSpPr txBox="1"/>
          <p:nvPr/>
        </p:nvSpPr>
        <p:spPr>
          <a:xfrm>
            <a:off x="1197368" y="2881171"/>
            <a:ext cx="19235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Roboto" panose="02000000000000000000" pitchFamily="2" charset="0"/>
                <a:ea typeface="Roboto" panose="02000000000000000000" pitchFamily="2" charset="0"/>
              </a:rPr>
              <a:t>What you enjoy writing about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61697CDC-EA1E-171D-2116-EB3C62E0B543}"/>
              </a:ext>
            </a:extLst>
          </p:cNvPr>
          <p:cNvSpPr txBox="1"/>
          <p:nvPr/>
        </p:nvSpPr>
        <p:spPr>
          <a:xfrm>
            <a:off x="3417904" y="2858813"/>
            <a:ext cx="18758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Roboto" panose="02000000000000000000" pitchFamily="2" charset="0"/>
                <a:ea typeface="Roboto" panose="02000000000000000000" pitchFamily="2" charset="0"/>
              </a:rPr>
              <a:t>What your customers want to read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19DAC1-5FD7-EA7C-5FD7-BE4E198C4731}"/>
              </a:ext>
            </a:extLst>
          </p:cNvPr>
          <p:cNvSpPr txBox="1"/>
          <p:nvPr/>
        </p:nvSpPr>
        <p:spPr>
          <a:xfrm>
            <a:off x="2112107" y="4344931"/>
            <a:ext cx="230505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Roboto" panose="02000000000000000000" pitchFamily="2" charset="0"/>
                <a:ea typeface="Roboto" panose="02000000000000000000" pitchFamily="2" charset="0"/>
              </a:rPr>
              <a:t>How your customers search Google and how you want to be found</a:t>
            </a:r>
          </a:p>
        </p:txBody>
      </p:sp>
    </p:spTree>
    <p:extLst>
      <p:ext uri="{BB962C8B-B14F-4D97-AF65-F5344CB8AC3E}">
        <p14:creationId xmlns:p14="http://schemas.microsoft.com/office/powerpoint/2010/main" val="24885171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25E79243-4A71-05ED-329B-B0E5D289AC90}"/>
              </a:ext>
            </a:extLst>
          </p:cNvPr>
          <p:cNvSpPr/>
          <p:nvPr/>
        </p:nvSpPr>
        <p:spPr>
          <a:xfrm>
            <a:off x="508000" y="1295399"/>
            <a:ext cx="11684000" cy="3621019"/>
          </a:xfrm>
          <a:prstGeom prst="rect">
            <a:avLst/>
          </a:prstGeom>
          <a:solidFill>
            <a:srgbClr val="CFDF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18AE1AE9-CC5D-C31A-AC8F-089B0A9209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5869" y="5918201"/>
            <a:ext cx="2117894" cy="70125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4834FF4-2254-01D7-A27D-AAB8E64001E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169" r="23822"/>
          <a:stretch/>
        </p:blipFill>
        <p:spPr>
          <a:xfrm>
            <a:off x="-17710" y="-12700"/>
            <a:ext cx="525710" cy="6870700"/>
          </a:xfrm>
          <a:prstGeom prst="rect">
            <a:avLst/>
          </a:prstGeom>
        </p:spPr>
      </p:pic>
      <p:sp>
        <p:nvSpPr>
          <p:cNvPr id="69" name="TextBox 68">
            <a:extLst>
              <a:ext uri="{FF2B5EF4-FFF2-40B4-BE49-F238E27FC236}">
                <a16:creationId xmlns:a16="http://schemas.microsoft.com/office/drawing/2014/main" id="{B9CAF78B-85FB-2601-0FCF-A46C8809922F}"/>
              </a:ext>
            </a:extLst>
          </p:cNvPr>
          <p:cNvSpPr txBox="1"/>
          <p:nvPr/>
        </p:nvSpPr>
        <p:spPr>
          <a:xfrm>
            <a:off x="1053460" y="330662"/>
            <a:ext cx="60331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latin typeface="DM Serif Display" pitchFamily="2" charset="0"/>
              </a:rPr>
              <a:t>Consistency is Key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DCF954F-DBE7-2D3F-04DC-432439E02823}"/>
              </a:ext>
            </a:extLst>
          </p:cNvPr>
          <p:cNvSpPr txBox="1"/>
          <p:nvPr/>
        </p:nvSpPr>
        <p:spPr>
          <a:xfrm>
            <a:off x="1015191" y="6149447"/>
            <a:ext cx="81045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</a:rPr>
              <a:t>How often? Regularity over frequency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E7B2C72-3D35-7CCA-94DF-77569BFFDD82}"/>
              </a:ext>
            </a:extLst>
          </p:cNvPr>
          <p:cNvSpPr txBox="1"/>
          <p:nvPr/>
        </p:nvSpPr>
        <p:spPr>
          <a:xfrm>
            <a:off x="1053460" y="5269948"/>
            <a:ext cx="518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</a:rPr>
              <a:t>How much? 500 words min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0584150-5641-3608-55A2-EE9DA151ED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2144" y="2140683"/>
            <a:ext cx="2899156" cy="251060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743174C-D8A2-BED9-1435-6EB34FE4EE5C}"/>
              </a:ext>
            </a:extLst>
          </p:cNvPr>
          <p:cNvSpPr txBox="1"/>
          <p:nvPr/>
        </p:nvSpPr>
        <p:spPr>
          <a:xfrm>
            <a:off x="4171976" y="2106039"/>
            <a:ext cx="7417137" cy="267765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A22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Writing and Words (products, expertise, passion)</a:t>
            </a:r>
            <a:br>
              <a:rPr lang="en-GB" sz="2400" dirty="0">
                <a:solidFill>
                  <a:srgbClr val="0A2240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endParaRPr lang="en-GB" sz="2400" dirty="0">
              <a:solidFill>
                <a:srgbClr val="0A224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A22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Family life (my background, my Why, personality, values)</a:t>
            </a:r>
            <a:br>
              <a:rPr lang="en-GB" sz="2400" dirty="0">
                <a:solidFill>
                  <a:srgbClr val="0A2240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endParaRPr lang="en-GB" sz="2400" dirty="0">
              <a:solidFill>
                <a:srgbClr val="0A224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A22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Other businesses and Milton Keynes (promotes my writing, increases shares, helps others)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9FAF62E-6311-6A5B-2EAF-4AD21E5A5F3B}"/>
              </a:ext>
            </a:extLst>
          </p:cNvPr>
          <p:cNvSpPr txBox="1"/>
          <p:nvPr/>
        </p:nvSpPr>
        <p:spPr>
          <a:xfrm>
            <a:off x="1053460" y="1414897"/>
            <a:ext cx="66313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0A22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Decide on your ‘Three Pillars’…here are mine: </a:t>
            </a:r>
          </a:p>
        </p:txBody>
      </p:sp>
    </p:spTree>
    <p:extLst>
      <p:ext uri="{BB962C8B-B14F-4D97-AF65-F5344CB8AC3E}">
        <p14:creationId xmlns:p14="http://schemas.microsoft.com/office/powerpoint/2010/main" val="543674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5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18AE1AE9-CC5D-C31A-AC8F-089B0A9209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5869" y="5918201"/>
            <a:ext cx="2117894" cy="70125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4834FF4-2254-01D7-A27D-AAB8E64001E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169" r="23822"/>
          <a:stretch/>
        </p:blipFill>
        <p:spPr>
          <a:xfrm>
            <a:off x="-17710" y="-12700"/>
            <a:ext cx="525710" cy="6870700"/>
          </a:xfrm>
          <a:prstGeom prst="rect">
            <a:avLst/>
          </a:prstGeom>
        </p:spPr>
      </p:pic>
      <p:sp>
        <p:nvSpPr>
          <p:cNvPr id="69" name="TextBox 68">
            <a:extLst>
              <a:ext uri="{FF2B5EF4-FFF2-40B4-BE49-F238E27FC236}">
                <a16:creationId xmlns:a16="http://schemas.microsoft.com/office/drawing/2014/main" id="{B9CAF78B-85FB-2601-0FCF-A46C8809922F}"/>
              </a:ext>
            </a:extLst>
          </p:cNvPr>
          <p:cNvSpPr txBox="1"/>
          <p:nvPr/>
        </p:nvSpPr>
        <p:spPr>
          <a:xfrm>
            <a:off x="627668" y="260832"/>
            <a:ext cx="9887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latin typeface="DM Serif Display" pitchFamily="2" charset="0"/>
              </a:rPr>
              <a:t>Breaking it Down – Blog Post Types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6040B97B-D370-8793-4B6C-76CDEBCDF224}"/>
              </a:ext>
            </a:extLst>
          </p:cNvPr>
          <p:cNvSpPr txBox="1"/>
          <p:nvPr/>
        </p:nvSpPr>
        <p:spPr>
          <a:xfrm>
            <a:off x="4199087" y="1519552"/>
            <a:ext cx="14566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DM Serif Display" pitchFamily="2" charset="0"/>
              </a:rPr>
              <a:t>Lists and Tips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C8438241-5262-30B4-A71D-1B46875CD09E}"/>
              </a:ext>
            </a:extLst>
          </p:cNvPr>
          <p:cNvSpPr txBox="1"/>
          <p:nvPr/>
        </p:nvSpPr>
        <p:spPr>
          <a:xfrm>
            <a:off x="6808013" y="1473461"/>
            <a:ext cx="22500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DM Serif Display" pitchFamily="2" charset="0"/>
              </a:rPr>
              <a:t>Opinions and Explainers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45FADF29-DB2A-A336-C547-2CA9DE285563}"/>
              </a:ext>
            </a:extLst>
          </p:cNvPr>
          <p:cNvSpPr txBox="1"/>
          <p:nvPr/>
        </p:nvSpPr>
        <p:spPr>
          <a:xfrm>
            <a:off x="10159195" y="1477297"/>
            <a:ext cx="12932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DM Serif Display" pitchFamily="2" charset="0"/>
              </a:rPr>
              <a:t>About You</a:t>
            </a:r>
          </a:p>
        </p:txBody>
      </p: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0F585EDB-C9F9-88F7-478D-B622A4AF7716}"/>
              </a:ext>
            </a:extLst>
          </p:cNvPr>
          <p:cNvCxnSpPr/>
          <p:nvPr/>
        </p:nvCxnSpPr>
        <p:spPr>
          <a:xfrm>
            <a:off x="3427243" y="1493969"/>
            <a:ext cx="0" cy="4133851"/>
          </a:xfrm>
          <a:prstGeom prst="line">
            <a:avLst/>
          </a:prstGeom>
          <a:ln>
            <a:solidFill>
              <a:srgbClr val="0A22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6410E7CB-3DA8-659E-F95D-82D3D5279BFC}"/>
              </a:ext>
            </a:extLst>
          </p:cNvPr>
          <p:cNvCxnSpPr/>
          <p:nvPr/>
        </p:nvCxnSpPr>
        <p:spPr>
          <a:xfrm>
            <a:off x="9319911" y="1503672"/>
            <a:ext cx="0" cy="4133851"/>
          </a:xfrm>
          <a:prstGeom prst="line">
            <a:avLst/>
          </a:prstGeom>
          <a:ln>
            <a:solidFill>
              <a:srgbClr val="0A22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B430252E-1C79-D288-9B05-7ABC0EE92EAE}"/>
              </a:ext>
            </a:extLst>
          </p:cNvPr>
          <p:cNvCxnSpPr/>
          <p:nvPr/>
        </p:nvCxnSpPr>
        <p:spPr>
          <a:xfrm>
            <a:off x="6427618" y="1503672"/>
            <a:ext cx="0" cy="4133851"/>
          </a:xfrm>
          <a:prstGeom prst="line">
            <a:avLst/>
          </a:prstGeom>
          <a:ln>
            <a:solidFill>
              <a:srgbClr val="0A22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4" name="Picture 93">
            <a:extLst>
              <a:ext uri="{FF2B5EF4-FFF2-40B4-BE49-F238E27FC236}">
                <a16:creationId xmlns:a16="http://schemas.microsoft.com/office/drawing/2014/main" id="{49D2646B-3896-9C46-9A1B-E8525364E04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267"/>
          <a:stretch/>
        </p:blipFill>
        <p:spPr>
          <a:xfrm>
            <a:off x="903131" y="2230830"/>
            <a:ext cx="2162163" cy="3305189"/>
          </a:xfrm>
          <a:prstGeom prst="rect">
            <a:avLst/>
          </a:prstGeom>
        </p:spPr>
      </p:pic>
      <p:pic>
        <p:nvPicPr>
          <p:cNvPr id="95" name="Picture 94">
            <a:extLst>
              <a:ext uri="{FF2B5EF4-FFF2-40B4-BE49-F238E27FC236}">
                <a16:creationId xmlns:a16="http://schemas.microsoft.com/office/drawing/2014/main" id="{B91B808D-2699-97CC-7FC0-93BCB4BF32F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267"/>
          <a:stretch/>
        </p:blipFill>
        <p:spPr>
          <a:xfrm>
            <a:off x="3822537" y="2230830"/>
            <a:ext cx="2162163" cy="3305189"/>
          </a:xfrm>
          <a:prstGeom prst="rect">
            <a:avLst/>
          </a:prstGeom>
        </p:spPr>
      </p:pic>
      <p:pic>
        <p:nvPicPr>
          <p:cNvPr id="96" name="Picture 95">
            <a:extLst>
              <a:ext uri="{FF2B5EF4-FFF2-40B4-BE49-F238E27FC236}">
                <a16:creationId xmlns:a16="http://schemas.microsoft.com/office/drawing/2014/main" id="{C6645F66-135E-E26B-E020-A611412197C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267"/>
          <a:stretch/>
        </p:blipFill>
        <p:spPr>
          <a:xfrm>
            <a:off x="6832436" y="2230830"/>
            <a:ext cx="2162163" cy="3305189"/>
          </a:xfrm>
          <a:prstGeom prst="rect">
            <a:avLst/>
          </a:prstGeom>
        </p:spPr>
      </p:pic>
      <p:pic>
        <p:nvPicPr>
          <p:cNvPr id="97" name="Picture 96">
            <a:extLst>
              <a:ext uri="{FF2B5EF4-FFF2-40B4-BE49-F238E27FC236}">
                <a16:creationId xmlns:a16="http://schemas.microsoft.com/office/drawing/2014/main" id="{24087271-FC0C-A626-CB6C-4ED95A9E685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267"/>
          <a:stretch/>
        </p:blipFill>
        <p:spPr>
          <a:xfrm>
            <a:off x="9724728" y="2230829"/>
            <a:ext cx="2162163" cy="3305189"/>
          </a:xfrm>
          <a:prstGeom prst="rect">
            <a:avLst/>
          </a:prstGeom>
        </p:spPr>
      </p:pic>
      <p:sp>
        <p:nvSpPr>
          <p:cNvPr id="98" name="TextBox 97">
            <a:extLst>
              <a:ext uri="{FF2B5EF4-FFF2-40B4-BE49-F238E27FC236}">
                <a16:creationId xmlns:a16="http://schemas.microsoft.com/office/drawing/2014/main" id="{1AFD1D87-3409-B9E3-045E-BFFF6FA353D9}"/>
              </a:ext>
            </a:extLst>
          </p:cNvPr>
          <p:cNvSpPr txBox="1"/>
          <p:nvPr/>
        </p:nvSpPr>
        <p:spPr>
          <a:xfrm>
            <a:off x="1354860" y="2617920"/>
            <a:ext cx="1392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>
                <a:latin typeface="Ink Free" panose="03080402000500000000" pitchFamily="66" charset="0"/>
              </a:rPr>
              <a:t>New lines 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83915976-B390-6E44-E937-CA5482DACCDD}"/>
              </a:ext>
            </a:extLst>
          </p:cNvPr>
          <p:cNvSpPr txBox="1"/>
          <p:nvPr/>
        </p:nvSpPr>
        <p:spPr>
          <a:xfrm>
            <a:off x="1353465" y="3497787"/>
            <a:ext cx="1449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>
                <a:latin typeface="Ink Free" panose="03080402000500000000" pitchFamily="66" charset="0"/>
              </a:rPr>
              <a:t>How to use…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DD556ACF-4852-CB19-B853-1FCAB515806C}"/>
              </a:ext>
            </a:extLst>
          </p:cNvPr>
          <p:cNvSpPr txBox="1"/>
          <p:nvPr/>
        </p:nvSpPr>
        <p:spPr>
          <a:xfrm>
            <a:off x="4202488" y="2608395"/>
            <a:ext cx="17822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>
                <a:latin typeface="Ink Free" panose="03080402000500000000" pitchFamily="66" charset="0"/>
              </a:rPr>
              <a:t>Top tips for…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D3F7784A-36A5-76D0-C020-95EE86031149}"/>
              </a:ext>
            </a:extLst>
          </p:cNvPr>
          <p:cNvSpPr txBox="1"/>
          <p:nvPr/>
        </p:nvSpPr>
        <p:spPr>
          <a:xfrm>
            <a:off x="4112005" y="3497787"/>
            <a:ext cx="17822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>
                <a:latin typeface="Ink Free" panose="03080402000500000000" pitchFamily="66" charset="0"/>
              </a:rPr>
              <a:t>Step by step…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59AE34A3-A9F2-4D8C-E305-8D5493F66D7C}"/>
              </a:ext>
            </a:extLst>
          </p:cNvPr>
          <p:cNvSpPr txBox="1"/>
          <p:nvPr/>
        </p:nvSpPr>
        <p:spPr>
          <a:xfrm>
            <a:off x="4098542" y="4363507"/>
            <a:ext cx="17822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>
                <a:latin typeface="Ink Free" panose="03080402000500000000" pitchFamily="66" charset="0"/>
              </a:rPr>
              <a:t>Top 10 recommended…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20A19343-5DA8-5D94-6EBC-1D1B1FA982F4}"/>
              </a:ext>
            </a:extLst>
          </p:cNvPr>
          <p:cNvSpPr txBox="1"/>
          <p:nvPr/>
        </p:nvSpPr>
        <p:spPr>
          <a:xfrm>
            <a:off x="7126152" y="2608395"/>
            <a:ext cx="17822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>
                <a:latin typeface="Ink Free" panose="03080402000500000000" pitchFamily="66" charset="0"/>
              </a:rPr>
              <a:t>Your market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7E474E3E-1908-8F8A-818F-1ED10EC9A614}"/>
              </a:ext>
            </a:extLst>
          </p:cNvPr>
          <p:cNvSpPr txBox="1"/>
          <p:nvPr/>
        </p:nvSpPr>
        <p:spPr>
          <a:xfrm>
            <a:off x="7126152" y="3497787"/>
            <a:ext cx="17822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>
                <a:latin typeface="Ink Free" panose="03080402000500000000" pitchFamily="66" charset="0"/>
              </a:rPr>
              <a:t>Legislation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8152EC92-72B5-2552-319F-59CF5E13C5C3}"/>
              </a:ext>
            </a:extLst>
          </p:cNvPr>
          <p:cNvSpPr txBox="1"/>
          <p:nvPr/>
        </p:nvSpPr>
        <p:spPr>
          <a:xfrm>
            <a:off x="7084844" y="4386085"/>
            <a:ext cx="17822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>
                <a:latin typeface="Ink Free" panose="03080402000500000000" pitchFamily="66" charset="0"/>
              </a:rPr>
              <a:t>Current affairs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301BE16E-5052-4E7F-0310-7E2BE403EDB7}"/>
              </a:ext>
            </a:extLst>
          </p:cNvPr>
          <p:cNvSpPr txBox="1"/>
          <p:nvPr/>
        </p:nvSpPr>
        <p:spPr>
          <a:xfrm>
            <a:off x="10004662" y="2617920"/>
            <a:ext cx="17822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>
                <a:latin typeface="Ink Free" panose="03080402000500000000" pitchFamily="66" charset="0"/>
              </a:rPr>
              <a:t>Your history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6A98D16A-0417-BC35-CDA2-F059D8EBB15D}"/>
              </a:ext>
            </a:extLst>
          </p:cNvPr>
          <p:cNvSpPr txBox="1"/>
          <p:nvPr/>
        </p:nvSpPr>
        <p:spPr>
          <a:xfrm>
            <a:off x="9995150" y="3473973"/>
            <a:ext cx="17822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>
                <a:latin typeface="Ink Free" panose="03080402000500000000" pitchFamily="66" charset="0"/>
              </a:rPr>
              <a:t>Your ‘why’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2D9A90BE-5BA0-380A-378B-96F43D4DC9CF}"/>
              </a:ext>
            </a:extLst>
          </p:cNvPr>
          <p:cNvSpPr txBox="1"/>
          <p:nvPr/>
        </p:nvSpPr>
        <p:spPr>
          <a:xfrm>
            <a:off x="9975322" y="4381123"/>
            <a:ext cx="17822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>
                <a:latin typeface="Ink Free" panose="03080402000500000000" pitchFamily="66" charset="0"/>
              </a:rPr>
              <a:t>Your week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6280F2F5-8286-B34D-FEA0-3748658F91D1}"/>
              </a:ext>
            </a:extLst>
          </p:cNvPr>
          <p:cNvSpPr txBox="1"/>
          <p:nvPr/>
        </p:nvSpPr>
        <p:spPr>
          <a:xfrm>
            <a:off x="1287840" y="4381942"/>
            <a:ext cx="1449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>
                <a:latin typeface="Ink Free" panose="03080402000500000000" pitchFamily="66" charset="0"/>
              </a:rPr>
              <a:t>Case Studies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C4FB00A-9F71-8CA1-9C0B-6B82C3D5D832}"/>
              </a:ext>
            </a:extLst>
          </p:cNvPr>
          <p:cNvSpPr txBox="1"/>
          <p:nvPr/>
        </p:nvSpPr>
        <p:spPr>
          <a:xfrm>
            <a:off x="1017457" y="1520240"/>
            <a:ext cx="20955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DM Serif Display" pitchFamily="2" charset="0"/>
              </a:rPr>
              <a:t>Products and Services</a:t>
            </a:r>
          </a:p>
        </p:txBody>
      </p:sp>
    </p:spTree>
    <p:extLst>
      <p:ext uri="{BB962C8B-B14F-4D97-AF65-F5344CB8AC3E}">
        <p14:creationId xmlns:p14="http://schemas.microsoft.com/office/powerpoint/2010/main" val="863895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/>
      <p:bldP spid="89" grpId="0"/>
      <p:bldP spid="90" grpId="0"/>
      <p:bldP spid="98" grpId="0"/>
      <p:bldP spid="99" grpId="0"/>
      <p:bldP spid="100" grpId="0"/>
      <p:bldP spid="101" grpId="0"/>
      <p:bldP spid="102" grpId="0"/>
      <p:bldP spid="103" grpId="0"/>
      <p:bldP spid="104" grpId="0"/>
      <p:bldP spid="105" grpId="0"/>
      <p:bldP spid="106" grpId="0"/>
      <p:bldP spid="107" grpId="0"/>
      <p:bldP spid="108" grpId="0"/>
      <p:bldP spid="10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18AE1AE9-CC5D-C31A-AC8F-089B0A9209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5869" y="5918201"/>
            <a:ext cx="2117894" cy="70125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4834FF4-2254-01D7-A27D-AAB8E64001E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169" r="23822"/>
          <a:stretch/>
        </p:blipFill>
        <p:spPr>
          <a:xfrm>
            <a:off x="-17710" y="-12700"/>
            <a:ext cx="525710" cy="6870700"/>
          </a:xfrm>
          <a:prstGeom prst="rect">
            <a:avLst/>
          </a:prstGeom>
        </p:spPr>
      </p:pic>
      <p:sp>
        <p:nvSpPr>
          <p:cNvPr id="69" name="TextBox 68">
            <a:extLst>
              <a:ext uri="{FF2B5EF4-FFF2-40B4-BE49-F238E27FC236}">
                <a16:creationId xmlns:a16="http://schemas.microsoft.com/office/drawing/2014/main" id="{B9CAF78B-85FB-2601-0FCF-A46C8809922F}"/>
              </a:ext>
            </a:extLst>
          </p:cNvPr>
          <p:cNvSpPr txBox="1"/>
          <p:nvPr/>
        </p:nvSpPr>
        <p:spPr>
          <a:xfrm>
            <a:off x="731935" y="576013"/>
            <a:ext cx="9887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latin typeface="DM Serif Display" pitchFamily="2" charset="0"/>
              </a:rPr>
              <a:t>Getting it Done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ABCA6B1-7B8F-2D89-3826-E2C3AB7E7797}"/>
              </a:ext>
            </a:extLst>
          </p:cNvPr>
          <p:cNvSpPr txBox="1"/>
          <p:nvPr/>
        </p:nvSpPr>
        <p:spPr>
          <a:xfrm>
            <a:off x="9379265" y="1737562"/>
            <a:ext cx="26585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DM Serif Display" pitchFamily="2" charset="0"/>
              </a:rPr>
              <a:t>Share It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C67E6C28-82B3-32BA-A15D-6735BF7FE206}"/>
              </a:ext>
            </a:extLst>
          </p:cNvPr>
          <p:cNvSpPr txBox="1"/>
          <p:nvPr/>
        </p:nvSpPr>
        <p:spPr>
          <a:xfrm>
            <a:off x="5027135" y="2619840"/>
            <a:ext cx="41842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</a:rPr>
              <a:t>Ideally: your own website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E39B6661-397D-04E5-66EC-E01D4F8D579A}"/>
              </a:ext>
            </a:extLst>
          </p:cNvPr>
          <p:cNvSpPr txBox="1"/>
          <p:nvPr/>
        </p:nvSpPr>
        <p:spPr>
          <a:xfrm>
            <a:off x="5027135" y="4859710"/>
            <a:ext cx="38730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</a:rPr>
              <a:t>Other platforms: LinkedIn, blog-only sites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78B57E12-275C-A803-83B9-F862185EA5D5}"/>
              </a:ext>
            </a:extLst>
          </p:cNvPr>
          <p:cNvSpPr txBox="1"/>
          <p:nvPr/>
        </p:nvSpPr>
        <p:spPr>
          <a:xfrm>
            <a:off x="9375100" y="2647734"/>
            <a:ext cx="2476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</a:rPr>
              <a:t>Social media</a:t>
            </a: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65FA78AB-8424-2287-103F-520BB3F3A12E}"/>
              </a:ext>
            </a:extLst>
          </p:cNvPr>
          <p:cNvCxnSpPr>
            <a:cxnSpLocks/>
          </p:cNvCxnSpPr>
          <p:nvPr/>
        </p:nvCxnSpPr>
        <p:spPr>
          <a:xfrm>
            <a:off x="9015868" y="1867915"/>
            <a:ext cx="0" cy="472925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>
            <a:extLst>
              <a:ext uri="{FF2B5EF4-FFF2-40B4-BE49-F238E27FC236}">
                <a16:creationId xmlns:a16="http://schemas.microsoft.com/office/drawing/2014/main" id="{2DBD884F-2FD4-94BA-B87E-E36882F86614}"/>
              </a:ext>
            </a:extLst>
          </p:cNvPr>
          <p:cNvSpPr txBox="1"/>
          <p:nvPr/>
        </p:nvSpPr>
        <p:spPr>
          <a:xfrm>
            <a:off x="5027135" y="1767141"/>
            <a:ext cx="40256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DM Serif Display" pitchFamily="2" charset="0"/>
              </a:rPr>
              <a:t>Publish It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EB6D2C6F-1B6A-30D2-CBCB-7B08F2E5267B}"/>
              </a:ext>
            </a:extLst>
          </p:cNvPr>
          <p:cNvSpPr txBox="1"/>
          <p:nvPr/>
        </p:nvSpPr>
        <p:spPr>
          <a:xfrm>
            <a:off x="9375100" y="3747727"/>
            <a:ext cx="2374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</a:rPr>
              <a:t>Mailing list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FCF6058-3F3B-21BA-CA23-3FF83D20DEA4}"/>
              </a:ext>
            </a:extLst>
          </p:cNvPr>
          <p:cNvSpPr txBox="1"/>
          <p:nvPr/>
        </p:nvSpPr>
        <p:spPr>
          <a:xfrm>
            <a:off x="731936" y="3705959"/>
            <a:ext cx="36739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</a:rPr>
              <a:t>Theme your months – build into a plan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BAAFF81-F3E3-C6D1-BAE5-A1056DF77486}"/>
              </a:ext>
            </a:extLst>
          </p:cNvPr>
          <p:cNvSpPr txBox="1"/>
          <p:nvPr/>
        </p:nvSpPr>
        <p:spPr>
          <a:xfrm>
            <a:off x="734662" y="4756562"/>
            <a:ext cx="38730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</a:rPr>
              <a:t>Blog / SM / emails / networking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B9EA6BE-0992-249C-9E0F-5905E875846F}"/>
              </a:ext>
            </a:extLst>
          </p:cNvPr>
          <p:cNvCxnSpPr>
            <a:cxnSpLocks/>
          </p:cNvCxnSpPr>
          <p:nvPr/>
        </p:nvCxnSpPr>
        <p:spPr>
          <a:xfrm>
            <a:off x="4791156" y="1737562"/>
            <a:ext cx="26209" cy="4859606"/>
          </a:xfrm>
          <a:prstGeom prst="line">
            <a:avLst/>
          </a:prstGeom>
          <a:ln>
            <a:solidFill>
              <a:srgbClr val="0A22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837E91E4-FDC2-A0E6-D813-C0EA0072166B}"/>
              </a:ext>
            </a:extLst>
          </p:cNvPr>
          <p:cNvSpPr txBox="1"/>
          <p:nvPr/>
        </p:nvSpPr>
        <p:spPr>
          <a:xfrm>
            <a:off x="731935" y="1763409"/>
            <a:ext cx="40256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DM Serif Display" pitchFamily="2" charset="0"/>
              </a:rPr>
              <a:t>Plan It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A76FC7B-EFFD-3E9E-8A0A-1F9CA4A54900}"/>
              </a:ext>
            </a:extLst>
          </p:cNvPr>
          <p:cNvSpPr txBox="1"/>
          <p:nvPr/>
        </p:nvSpPr>
        <p:spPr>
          <a:xfrm>
            <a:off x="9375100" y="4818208"/>
            <a:ext cx="2374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</a:rPr>
              <a:t>Networking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5E5D3EA-9F4E-A5E0-595D-97A859BA3BEC}"/>
              </a:ext>
            </a:extLst>
          </p:cNvPr>
          <p:cNvSpPr txBox="1"/>
          <p:nvPr/>
        </p:nvSpPr>
        <p:spPr>
          <a:xfrm>
            <a:off x="731935" y="2626745"/>
            <a:ext cx="41842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</a:rPr>
              <a:t>Plan the year – start with seasonal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E521ACD-383C-9FC4-FD14-885F9FE6BF6D}"/>
              </a:ext>
            </a:extLst>
          </p:cNvPr>
          <p:cNvSpPr txBox="1"/>
          <p:nvPr/>
        </p:nvSpPr>
        <p:spPr>
          <a:xfrm>
            <a:off x="734662" y="5807165"/>
            <a:ext cx="3873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</a:rPr>
              <a:t>Diarise it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D7B904-F679-2AC4-6C32-A2D30B5B4CA3}"/>
              </a:ext>
            </a:extLst>
          </p:cNvPr>
          <p:cNvSpPr txBox="1"/>
          <p:nvPr/>
        </p:nvSpPr>
        <p:spPr>
          <a:xfrm>
            <a:off x="5063519" y="3694249"/>
            <a:ext cx="38535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</a:rPr>
              <a:t>Publishing platforms like Substack</a:t>
            </a:r>
          </a:p>
        </p:txBody>
      </p:sp>
    </p:spTree>
    <p:extLst>
      <p:ext uri="{BB962C8B-B14F-4D97-AF65-F5344CB8AC3E}">
        <p14:creationId xmlns:p14="http://schemas.microsoft.com/office/powerpoint/2010/main" val="36246049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18AE1AE9-CC5D-C31A-AC8F-089B0A9209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5869" y="5918201"/>
            <a:ext cx="2117894" cy="70125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4834FF4-2254-01D7-A27D-AAB8E64001E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169" r="23822"/>
          <a:stretch/>
        </p:blipFill>
        <p:spPr>
          <a:xfrm>
            <a:off x="-17710" y="-12700"/>
            <a:ext cx="525710" cy="6870700"/>
          </a:xfrm>
          <a:prstGeom prst="rect">
            <a:avLst/>
          </a:prstGeom>
        </p:spPr>
      </p:pic>
      <p:sp>
        <p:nvSpPr>
          <p:cNvPr id="69" name="TextBox 68">
            <a:extLst>
              <a:ext uri="{FF2B5EF4-FFF2-40B4-BE49-F238E27FC236}">
                <a16:creationId xmlns:a16="http://schemas.microsoft.com/office/drawing/2014/main" id="{B9CAF78B-85FB-2601-0FCF-A46C8809922F}"/>
              </a:ext>
            </a:extLst>
          </p:cNvPr>
          <p:cNvSpPr txBox="1"/>
          <p:nvPr/>
        </p:nvSpPr>
        <p:spPr>
          <a:xfrm>
            <a:off x="836885" y="576868"/>
            <a:ext cx="9887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rgbClr val="0A2240"/>
                </a:solidFill>
                <a:latin typeface="DM Serif Display" pitchFamily="2" charset="0"/>
              </a:rPr>
              <a:t>Now Your Blog Really Gets To Work…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C499739-43B4-DC6A-FD6C-7983A88F8336}"/>
              </a:ext>
            </a:extLst>
          </p:cNvPr>
          <p:cNvSpPr txBox="1"/>
          <p:nvPr/>
        </p:nvSpPr>
        <p:spPr>
          <a:xfrm>
            <a:off x="2266586" y="1815784"/>
            <a:ext cx="92526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sz="2800" dirty="0">
                <a:latin typeface="Roboto" panose="02000000000000000000" pitchFamily="2" charset="0"/>
                <a:ea typeface="Roboto" panose="02000000000000000000" pitchFamily="2" charset="0"/>
              </a:rPr>
              <a:t>New reason to share your site each month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6F3549-67F8-1188-A275-EF303F558B53}"/>
              </a:ext>
            </a:extLst>
          </p:cNvPr>
          <p:cNvSpPr txBox="1"/>
          <p:nvPr/>
        </p:nvSpPr>
        <p:spPr>
          <a:xfrm>
            <a:off x="2266585" y="2990780"/>
            <a:ext cx="92526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sz="2800" dirty="0">
                <a:latin typeface="Roboto" panose="02000000000000000000" pitchFamily="2" charset="0"/>
                <a:ea typeface="Roboto" panose="02000000000000000000" pitchFamily="2" charset="0"/>
              </a:rPr>
              <a:t>A whole library of reasons for people to buy from you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197890C-46D6-2115-4904-76AF482E6FD0}"/>
              </a:ext>
            </a:extLst>
          </p:cNvPr>
          <p:cNvSpPr txBox="1"/>
          <p:nvPr/>
        </p:nvSpPr>
        <p:spPr>
          <a:xfrm>
            <a:off x="2266584" y="5220399"/>
            <a:ext cx="92526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sz="2800" dirty="0">
                <a:latin typeface="Roboto" panose="02000000000000000000" pitchFamily="2" charset="0"/>
                <a:ea typeface="Roboto" panose="02000000000000000000" pitchFamily="2" charset="0"/>
              </a:rPr>
              <a:t>Brownie points with Google that grow exponentially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9BC3086-0E23-F9EC-5022-95E5EF6CB3D6}"/>
              </a:ext>
            </a:extLst>
          </p:cNvPr>
          <p:cNvSpPr txBox="1"/>
          <p:nvPr/>
        </p:nvSpPr>
        <p:spPr>
          <a:xfrm>
            <a:off x="1313675" y="1815784"/>
            <a:ext cx="604950" cy="584775"/>
          </a:xfrm>
          <a:prstGeom prst="rect">
            <a:avLst/>
          </a:prstGeom>
          <a:solidFill>
            <a:srgbClr val="0A224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</a:rPr>
              <a:t>✓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F7D7933-F9F4-5501-F85C-BF387CD150EC}"/>
              </a:ext>
            </a:extLst>
          </p:cNvPr>
          <p:cNvSpPr txBox="1"/>
          <p:nvPr/>
        </p:nvSpPr>
        <p:spPr>
          <a:xfrm>
            <a:off x="1337532" y="2993144"/>
            <a:ext cx="604950" cy="584775"/>
          </a:xfrm>
          <a:prstGeom prst="rect">
            <a:avLst/>
          </a:prstGeom>
          <a:solidFill>
            <a:srgbClr val="0A224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</a:rPr>
              <a:t>✓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D266A3EC-EC75-0E2E-E2F6-4B78C1ADC609}"/>
              </a:ext>
            </a:extLst>
          </p:cNvPr>
          <p:cNvSpPr txBox="1"/>
          <p:nvPr/>
        </p:nvSpPr>
        <p:spPr>
          <a:xfrm>
            <a:off x="1337532" y="5220399"/>
            <a:ext cx="604950" cy="584775"/>
          </a:xfrm>
          <a:prstGeom prst="rect">
            <a:avLst/>
          </a:prstGeom>
          <a:solidFill>
            <a:srgbClr val="0A224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</a:rPr>
              <a:t>✓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3F7E811-CE01-DC6E-36DD-79598FFF7B56}"/>
              </a:ext>
            </a:extLst>
          </p:cNvPr>
          <p:cNvSpPr txBox="1"/>
          <p:nvPr/>
        </p:nvSpPr>
        <p:spPr>
          <a:xfrm>
            <a:off x="2266584" y="4125074"/>
            <a:ext cx="92526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sz="2800" dirty="0">
                <a:latin typeface="Roboto" panose="02000000000000000000" pitchFamily="2" charset="0"/>
                <a:ea typeface="Roboto" panose="02000000000000000000" pitchFamily="2" charset="0"/>
              </a:rPr>
              <a:t>Stacks of content you can use and reuse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F23775C-24FA-6762-D013-BCBD32325025}"/>
              </a:ext>
            </a:extLst>
          </p:cNvPr>
          <p:cNvSpPr txBox="1"/>
          <p:nvPr/>
        </p:nvSpPr>
        <p:spPr>
          <a:xfrm>
            <a:off x="1337532" y="4144018"/>
            <a:ext cx="604950" cy="584775"/>
          </a:xfrm>
          <a:prstGeom prst="rect">
            <a:avLst/>
          </a:prstGeom>
          <a:solidFill>
            <a:srgbClr val="0A224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</a:rPr>
              <a:t>✓</a:t>
            </a:r>
          </a:p>
        </p:txBody>
      </p:sp>
    </p:spTree>
    <p:extLst>
      <p:ext uri="{BB962C8B-B14F-4D97-AF65-F5344CB8AC3E}">
        <p14:creationId xmlns:p14="http://schemas.microsoft.com/office/powerpoint/2010/main" val="39445525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19705</TotalTime>
  <Words>404</Words>
  <Application>Microsoft Office PowerPoint</Application>
  <PresentationFormat>Widescreen</PresentationFormat>
  <Paragraphs>86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DM Serif Display</vt:lpstr>
      <vt:lpstr>Ink Free</vt:lpstr>
      <vt:lpstr>Roboto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Rebecca Chamberlain</dc:creator>
  <cp:lastModifiedBy>Rebecca Chamberlain</cp:lastModifiedBy>
  <cp:revision>7</cp:revision>
  <dcterms:created xsi:type="dcterms:W3CDTF">2019-10-08T19:17:35Z</dcterms:created>
  <dcterms:modified xsi:type="dcterms:W3CDTF">2026-01-14T11:20:46Z</dcterms:modified>
</cp:coreProperties>
</file>